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8" r:id="rId1"/>
  </p:sldMasterIdLst>
  <p:notesMasterIdLst>
    <p:notesMasterId r:id="rId24"/>
  </p:notesMasterIdLst>
  <p:sldIdLst>
    <p:sldId id="257" r:id="rId2"/>
    <p:sldId id="262" r:id="rId3"/>
    <p:sldId id="281" r:id="rId4"/>
    <p:sldId id="261" r:id="rId5"/>
    <p:sldId id="278" r:id="rId6"/>
    <p:sldId id="282" r:id="rId7"/>
    <p:sldId id="283" r:id="rId8"/>
    <p:sldId id="284" r:id="rId9"/>
    <p:sldId id="285" r:id="rId10"/>
    <p:sldId id="286" r:id="rId11"/>
    <p:sldId id="287" r:id="rId12"/>
    <p:sldId id="288" r:id="rId13"/>
    <p:sldId id="289" r:id="rId14"/>
    <p:sldId id="291" r:id="rId15"/>
    <p:sldId id="265" r:id="rId16"/>
    <p:sldId id="266" r:id="rId17"/>
    <p:sldId id="292" r:id="rId18"/>
    <p:sldId id="293" r:id="rId19"/>
    <p:sldId id="294" r:id="rId20"/>
    <p:sldId id="295" r:id="rId21"/>
    <p:sldId id="296" r:id="rId22"/>
    <p:sldId id="297" r:id="rId23"/>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9E5"/>
    <a:srgbClr val="FFEC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5125"/>
    <p:restoredTop sz="94650"/>
  </p:normalViewPr>
  <p:slideViewPr>
    <p:cSldViewPr>
      <p:cViewPr varScale="1">
        <p:scale>
          <a:sx n="115" d="100"/>
          <a:sy n="115" d="100"/>
        </p:scale>
        <p:origin x="192" y="1064"/>
      </p:cViewPr>
      <p:guideLst>
        <p:guide orient="horz" pos="1620"/>
        <p:guide pos="2880"/>
      </p:guideLst>
    </p:cSldViewPr>
  </p:slideViewPr>
  <p:notesTextViewPr>
    <p:cViewPr>
      <p:scale>
        <a:sx n="100" d="100"/>
        <a:sy n="100" d="100"/>
      </p:scale>
      <p:origin x="0" y="0"/>
    </p:cViewPr>
  </p:notesTextViewPr>
  <p:sorterViewPr>
    <p:cViewPr>
      <p:scale>
        <a:sx n="100" d="100"/>
        <a:sy n="100" d="100"/>
      </p:scale>
      <p:origin x="0" y="-1461"/>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8BA754-79BD-4972-839A-D62EA2C7C3EA}" type="datetimeFigureOut">
              <a:rPr lang="en-US" smtClean="0"/>
              <a:pPr/>
              <a:t>11/4/19</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59BBF2C-A7F8-4A46-8FD9-0FE6834BDEB8}" type="slidenum">
              <a:rPr lang="en-US" smtClean="0"/>
              <a:pPr/>
              <a:t>‹#›</a:t>
            </a:fld>
            <a:endParaRPr lang="en-US"/>
          </a:p>
        </p:txBody>
      </p:sp>
    </p:spTree>
    <p:extLst>
      <p:ext uri="{BB962C8B-B14F-4D97-AF65-F5344CB8AC3E}">
        <p14:creationId xmlns:p14="http://schemas.microsoft.com/office/powerpoint/2010/main" val="2201631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Y" dirty="0"/>
          </a:p>
        </p:txBody>
      </p:sp>
      <p:sp>
        <p:nvSpPr>
          <p:cNvPr id="4" name="Slide Number Placeholder 3"/>
          <p:cNvSpPr>
            <a:spLocks noGrp="1"/>
          </p:cNvSpPr>
          <p:nvPr>
            <p:ph type="sldNum" sz="quarter" idx="10"/>
          </p:nvPr>
        </p:nvSpPr>
        <p:spPr/>
        <p:txBody>
          <a:bodyPr/>
          <a:lstStyle/>
          <a:p>
            <a:fld id="{C59BBF2C-A7F8-4A46-8FD9-0FE6834BDEB8}" type="slidenum">
              <a:rPr lang="en-US" smtClean="0"/>
              <a:pPr/>
              <a:t>1</a:t>
            </a:fld>
            <a:endParaRPr lang="en-US"/>
          </a:p>
        </p:txBody>
      </p:sp>
    </p:spTree>
    <p:extLst>
      <p:ext uri="{BB962C8B-B14F-4D97-AF65-F5344CB8AC3E}">
        <p14:creationId xmlns:p14="http://schemas.microsoft.com/office/powerpoint/2010/main" val="30787348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6350"/>
            <a:ext cx="9144000" cy="5149850"/>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300" y="1803400"/>
            <a:ext cx="5825202" cy="1234727"/>
          </a:xfrm>
        </p:spPr>
        <p:txBody>
          <a:bodyPr anchor="b">
            <a:noAutofit/>
          </a:bodyPr>
          <a:lstStyle>
            <a:lvl1pPr algn="r">
              <a:defRPr sz="405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130300" y="3038125"/>
            <a:ext cx="5825202" cy="822674"/>
          </a:xfrm>
        </p:spPr>
        <p:txBody>
          <a:bodyPr anchor="t"/>
          <a:lstStyle>
            <a:lvl1pPr marL="0" indent="0" algn="r">
              <a:buNone/>
              <a:defRPr>
                <a:solidFill>
                  <a:schemeClr val="tx1">
                    <a:lumMod val="50000"/>
                    <a:lumOff val="50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11/4/19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6510306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2552700"/>
          </a:xfrm>
        </p:spPr>
        <p:txBody>
          <a:bodyPr anchor="ctr">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11/4/19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6219505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024604" y="2724150"/>
            <a:ext cx="5418393" cy="285750"/>
          </a:xfrm>
        </p:spPr>
        <p:txBody>
          <a:bodyPr anchor="ctr">
            <a:noAutofit/>
          </a:bodyPr>
          <a:lstStyle>
            <a:lvl1pPr marL="0" indent="0">
              <a:buFontTx/>
              <a:buNone/>
              <a:defRPr sz="1200">
                <a:solidFill>
                  <a:schemeClr val="tx1">
                    <a:lumMod val="50000"/>
                    <a:lumOff val="50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Edit Master text styles</a:t>
            </a:r>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11/4/19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0" name="TextBox 19"/>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latin typeface="Arial"/>
              </a:rPr>
              <a:t>”</a:t>
            </a:r>
            <a:endParaRPr lang="en-US" sz="1350" dirty="0">
              <a:solidFill>
                <a:schemeClr val="accent1">
                  <a:lumMod val="60000"/>
                  <a:lumOff val="40000"/>
                </a:schemeClr>
              </a:solidFill>
              <a:latin typeface="Arial"/>
            </a:endParaRPr>
          </a:p>
        </p:txBody>
      </p:sp>
    </p:spTree>
    <p:extLst>
      <p:ext uri="{BB962C8B-B14F-4D97-AF65-F5344CB8AC3E}">
        <p14:creationId xmlns:p14="http://schemas.microsoft.com/office/powerpoint/2010/main" val="25497975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508001" y="1448991"/>
            <a:ext cx="6447501" cy="1946595"/>
          </a:xfrm>
        </p:spPr>
        <p:txBody>
          <a:bodyPr anchor="b">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11/4/19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73636811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tx1">
                    <a:lumMod val="75000"/>
                    <a:lumOff val="25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11/4/19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4" name="TextBox 23"/>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90194438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514350" y="457200"/>
            <a:ext cx="6441152"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accent1"/>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11/4/19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52438517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11/4/19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72523370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5755" y="457200"/>
            <a:ext cx="978557" cy="3938588"/>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508001" y="457200"/>
            <a:ext cx="5295113" cy="393858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11/4/19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4899626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600">
                <a:latin typeface="Calibri" panose="020F0502020204030204" pitchFamily="34" charset="0"/>
                <a:cs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marL="0" indent="0">
              <a:buNone/>
              <a:defRPr sz="2400">
                <a:latin typeface="Calibri" panose="020F0502020204030204" pitchFamily="34" charset="0"/>
                <a:cs typeface="Calibri" panose="020F0502020204030204" pitchFamily="34" charset="0"/>
              </a:defRPr>
            </a:lvl1pPr>
            <a:lvl2pPr>
              <a:defRPr>
                <a:latin typeface="Calibri" panose="020F0502020204030204" pitchFamily="34" charset="0"/>
                <a:cs typeface="Calibri" panose="020F0502020204030204" pitchFamily="34" charset="0"/>
              </a:defRPr>
            </a:lvl2pPr>
            <a:lvl3pPr>
              <a:defRPr>
                <a:latin typeface="Calibri" panose="020F0502020204030204" pitchFamily="34" charset="0"/>
                <a:cs typeface="Calibri" panose="020F0502020204030204" pitchFamily="34" charset="0"/>
              </a:defRPr>
            </a:lvl3pPr>
            <a:lvl4pPr>
              <a:defRPr>
                <a:latin typeface="Calibri" panose="020F0502020204030204" pitchFamily="34" charset="0"/>
                <a:cs typeface="Calibri" panose="020F0502020204030204" pitchFamily="34" charset="0"/>
              </a:defRPr>
            </a:lvl4pPr>
            <a:lvl5pPr>
              <a:defRPr>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11/4/19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6720092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08001" y="2025651"/>
            <a:ext cx="6447501" cy="1369936"/>
          </a:xfrm>
        </p:spPr>
        <p:txBody>
          <a:bodyPr anchor="b"/>
          <a:lstStyle>
            <a:lvl1pPr algn="l">
              <a:defRPr sz="30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645300"/>
          </a:xfrm>
        </p:spPr>
        <p:txBody>
          <a:bodyPr anchor="t"/>
          <a:lstStyle>
            <a:lvl1pPr marL="0" indent="0" algn="l">
              <a:buNone/>
              <a:defRPr sz="150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11/4/19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2165358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08001" y="1620442"/>
            <a:ext cx="3138026" cy="29105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817477" y="1620442"/>
            <a:ext cx="3138026" cy="291058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D8241E9-601D-4A27-BF72-C7763949FF5A}" type="datetimeFigureOut">
              <a:rPr lang="en-US" smtClean="0"/>
              <a:pPr/>
              <a:t>11/4/19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9179383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506809" y="1620737"/>
            <a:ext cx="3139217"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506809" y="2052934"/>
            <a:ext cx="3139217" cy="2478088"/>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816287" y="1620737"/>
            <a:ext cx="3139214"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3816288" y="2052934"/>
            <a:ext cx="3139213" cy="2478088"/>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D8241E9-601D-4A27-BF72-C7763949FF5A}" type="datetimeFigureOut">
              <a:rPr lang="en-US" smtClean="0"/>
              <a:pPr/>
              <a:t>11/4/19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40113371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990600"/>
          </a:xfrm>
        </p:spPr>
        <p:txBody>
          <a:bodyPr>
            <a:normAutofit/>
          </a:bodyPr>
          <a:lstStyle>
            <a:lvl1pPr>
              <a:defRPr sz="2600">
                <a:latin typeface="Calibri" panose="020F0502020204030204" pitchFamily="34" charset="0"/>
                <a:cs typeface="Calibri" panose="020F0502020204030204" pitchFamily="34" charset="0"/>
              </a:defRPr>
            </a:lvl1p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D8241E9-601D-4A27-BF72-C7763949FF5A}" type="datetimeFigureOut">
              <a:rPr lang="en-US" smtClean="0"/>
              <a:pPr/>
              <a:t>11/4/19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4494423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8241E9-601D-4A27-BF72-C7763949FF5A}" type="datetimeFigureOut">
              <a:rPr lang="en-US" smtClean="0"/>
              <a:pPr/>
              <a:t>11/4/19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6012623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1123953"/>
            <a:ext cx="2890896" cy="958850"/>
          </a:xfrm>
        </p:spPr>
        <p:txBody>
          <a:bodyPr anchor="b">
            <a:normAutofit/>
          </a:bodyPr>
          <a:lstStyle>
            <a:lvl1pPr>
              <a:defRPr sz="1500"/>
            </a:lvl1pPr>
          </a:lstStyle>
          <a:p>
            <a:r>
              <a:rPr lang="en-US"/>
              <a:t>Click to edit Master title style</a:t>
            </a:r>
            <a:endParaRPr lang="en-US" dirty="0"/>
          </a:p>
        </p:txBody>
      </p:sp>
      <p:sp>
        <p:nvSpPr>
          <p:cNvPr id="3" name="Content Placeholder 2"/>
          <p:cNvSpPr>
            <a:spLocks noGrp="1"/>
          </p:cNvSpPr>
          <p:nvPr>
            <p:ph idx="1"/>
          </p:nvPr>
        </p:nvSpPr>
        <p:spPr>
          <a:xfrm>
            <a:off x="3570346" y="386193"/>
            <a:ext cx="3385156" cy="4144828"/>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08001" y="2082802"/>
            <a:ext cx="2890896" cy="1938337"/>
          </a:xfrm>
        </p:spPr>
        <p:txBody>
          <a:bodyPr>
            <a:normAutofit/>
          </a:bodyPr>
          <a:lstStyle>
            <a:lvl1pPr marL="0" indent="0">
              <a:buNone/>
              <a:defRPr sz="1050"/>
            </a:lvl1pPr>
            <a:lvl2pPr marL="342797" indent="0">
              <a:buNone/>
              <a:defRPr sz="1050"/>
            </a:lvl2pPr>
            <a:lvl3pPr marL="685595" indent="0">
              <a:buNone/>
              <a:defRPr sz="900"/>
            </a:lvl3pPr>
            <a:lvl4pPr marL="1028392" indent="0">
              <a:buNone/>
              <a:defRPr sz="750"/>
            </a:lvl4pPr>
            <a:lvl5pPr marL="1371188" indent="0">
              <a:buNone/>
              <a:defRPr sz="750"/>
            </a:lvl5pPr>
            <a:lvl6pPr marL="1713986" indent="0">
              <a:buNone/>
              <a:defRPr sz="750"/>
            </a:lvl6pPr>
            <a:lvl7pPr marL="2056783" indent="0">
              <a:buNone/>
              <a:defRPr sz="750"/>
            </a:lvl7pPr>
            <a:lvl8pPr marL="2399580" indent="0">
              <a:buNone/>
              <a:defRPr sz="750"/>
            </a:lvl8pPr>
            <a:lvl9pPr marL="2742377"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4D8241E9-601D-4A27-BF72-C7763949FF5A}" type="datetimeFigureOut">
              <a:rPr lang="en-US" smtClean="0"/>
              <a:pPr/>
              <a:t>11/4/19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5862777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3600450"/>
            <a:ext cx="6447500" cy="425054"/>
          </a:xfrm>
        </p:spPr>
        <p:txBody>
          <a:bodyPr anchor="b">
            <a:normAutofit/>
          </a:bodyPr>
          <a:lstStyle>
            <a:lvl1pPr algn="l">
              <a:defRPr sz="18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508001" y="457200"/>
            <a:ext cx="6447501" cy="2884289"/>
          </a:xfrm>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a:t>Click icon to add picture</a:t>
            </a:r>
            <a:endParaRPr lang="en-US" dirty="0"/>
          </a:p>
        </p:txBody>
      </p:sp>
      <p:sp>
        <p:nvSpPr>
          <p:cNvPr id="4" name="Text Placeholder 3"/>
          <p:cNvSpPr>
            <a:spLocks noGrp="1"/>
          </p:cNvSpPr>
          <p:nvPr>
            <p:ph type="body" sz="half" idx="2"/>
          </p:nvPr>
        </p:nvSpPr>
        <p:spPr>
          <a:xfrm>
            <a:off x="508001" y="4025504"/>
            <a:ext cx="6447500" cy="505518"/>
          </a:xfrm>
        </p:spPr>
        <p:txBody>
          <a:bodyPr>
            <a:normAutofit/>
          </a:bodyPr>
          <a:lstStyle>
            <a:lvl1pPr marL="0" indent="0">
              <a:buNone/>
              <a:defRPr sz="9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5" name="Date Placeholder 4"/>
          <p:cNvSpPr>
            <a:spLocks noGrp="1"/>
          </p:cNvSpPr>
          <p:nvPr>
            <p:ph type="dt" sz="half" idx="10"/>
          </p:nvPr>
        </p:nvSpPr>
        <p:spPr/>
        <p:txBody>
          <a:bodyPr/>
          <a:lstStyle/>
          <a:p>
            <a:fld id="{4D8241E9-601D-4A27-BF72-C7763949FF5A}" type="datetimeFigureOut">
              <a:rPr lang="en-US" smtClean="0"/>
              <a:pPr/>
              <a:t>11/4/19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8948245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6350"/>
            <a:ext cx="9144000" cy="5149850"/>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508001" y="457200"/>
            <a:ext cx="6447501" cy="9906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508001" y="1620442"/>
            <a:ext cx="6447501" cy="2910580"/>
          </a:xfrm>
          <a:prstGeom prst="rect">
            <a:avLst/>
          </a:prstGeom>
        </p:spPr>
        <p:txBody>
          <a:bodyPr vert="horz" lIns="91440" tIns="45720" rIns="91440" bIns="45720" rtlCol="0">
            <a:normAutofit/>
          </a:bodyPr>
          <a:lstStyle/>
          <a:p>
            <a:pPr lvl="0"/>
            <a:r>
              <a:rPr lang="en-US" dirty="0"/>
              <a:t>Click to edit Master text styles</a:t>
            </a:r>
          </a:p>
        </p:txBody>
      </p:sp>
      <p:sp>
        <p:nvSpPr>
          <p:cNvPr id="4" name="Date Placeholder 3"/>
          <p:cNvSpPr>
            <a:spLocks noGrp="1"/>
          </p:cNvSpPr>
          <p:nvPr>
            <p:ph type="dt" sz="half" idx="2"/>
          </p:nvPr>
        </p:nvSpPr>
        <p:spPr>
          <a:xfrm>
            <a:off x="5403850" y="4531022"/>
            <a:ext cx="683954" cy="273844"/>
          </a:xfrm>
          <a:prstGeom prst="rect">
            <a:avLst/>
          </a:prstGeom>
        </p:spPr>
        <p:txBody>
          <a:bodyPr vert="horz" lIns="91440" tIns="45720" rIns="91440" bIns="45720" rtlCol="0" anchor="ctr"/>
          <a:lstStyle>
            <a:lvl1pPr algn="r">
              <a:defRPr sz="675">
                <a:solidFill>
                  <a:schemeClr val="tx1">
                    <a:tint val="75000"/>
                  </a:schemeClr>
                </a:solidFill>
              </a:defRPr>
            </a:lvl1pPr>
          </a:lstStyle>
          <a:p>
            <a:fld id="{4D8241E9-601D-4A27-BF72-C7763949FF5A}" type="datetimeFigureOut">
              <a:rPr lang="en-US" smtClean="0"/>
              <a:pPr/>
              <a:t>11/4/19</a:t>
            </a:fld>
            <a:endParaRPr lang="en-US"/>
          </a:p>
        </p:txBody>
      </p:sp>
      <p:sp>
        <p:nvSpPr>
          <p:cNvPr id="5" name="Footer Placeholder 4"/>
          <p:cNvSpPr>
            <a:spLocks noGrp="1"/>
          </p:cNvSpPr>
          <p:nvPr>
            <p:ph type="ftr" sz="quarter" idx="3"/>
          </p:nvPr>
        </p:nvSpPr>
        <p:spPr>
          <a:xfrm>
            <a:off x="508001" y="4531022"/>
            <a:ext cx="4723209" cy="273844"/>
          </a:xfrm>
          <a:prstGeom prst="rect">
            <a:avLst/>
          </a:prstGeom>
        </p:spPr>
        <p:txBody>
          <a:bodyPr vert="horz" lIns="91440" tIns="45720" rIns="91440" bIns="45720" rtlCol="0" anchor="ctr"/>
          <a:lstStyle>
            <a:lvl1pPr algn="l">
              <a:defRPr sz="675">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42998" y="4531022"/>
            <a:ext cx="512504" cy="273844"/>
          </a:xfrm>
          <a:prstGeom prst="rect">
            <a:avLst/>
          </a:prstGeom>
        </p:spPr>
        <p:txBody>
          <a:bodyPr vert="horz" lIns="91440" tIns="45720" rIns="91440" bIns="45720" rtlCol="0" anchor="ctr"/>
          <a:lstStyle>
            <a:lvl1pPr algn="r">
              <a:defRPr sz="675">
                <a:solidFill>
                  <a:schemeClr val="accent1"/>
                </a:solidFill>
              </a:defRPr>
            </a:lvl1pPr>
          </a:lstStyle>
          <a:p>
            <a:fld id="{4586AFA4-EB3C-4B7D-993E-220BD55D95C0}" type="slidenum">
              <a:rPr lang="en-US" smtClean="0"/>
              <a:pPr/>
              <a:t>‹#›</a:t>
            </a:fld>
            <a:endParaRPr lang="en-US"/>
          </a:p>
        </p:txBody>
      </p:sp>
    </p:spTree>
    <p:extLst>
      <p:ext uri="{BB962C8B-B14F-4D97-AF65-F5344CB8AC3E}">
        <p14:creationId xmlns:p14="http://schemas.microsoft.com/office/powerpoint/2010/main" val="1223599359"/>
      </p:ext>
    </p:extLst>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 id="2147483840" r:id="rId12"/>
    <p:sldLayoutId id="2147483841" r:id="rId13"/>
    <p:sldLayoutId id="2147483842" r:id="rId14"/>
    <p:sldLayoutId id="2147483843" r:id="rId15"/>
    <p:sldLayoutId id="2147483844" r:id="rId16"/>
  </p:sldLayoutIdLst>
  <p:txStyles>
    <p:titleStyle>
      <a:lvl1pPr algn="l" defTabSz="342900" rtl="0" eaLnBrk="1" latinLnBrk="0" hangingPunct="1">
        <a:spcBef>
          <a:spcPct val="0"/>
        </a:spcBef>
        <a:buNone/>
        <a:defRPr sz="2600" kern="1200">
          <a:solidFill>
            <a:schemeClr val="accent1">
              <a:lumMod val="75000"/>
            </a:schemeClr>
          </a:solidFill>
          <a:latin typeface="Calibri" panose="020F0502020204030204" pitchFamily="34" charset="0"/>
          <a:ea typeface="+mj-ea"/>
          <a:cs typeface="Calibri" panose="020F0502020204030204" pitchFamily="34" charset="0"/>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1pPr>
      <a:lvl2pPr marL="557213" indent="-214313" algn="l" defTabSz="342900" rtl="0" eaLnBrk="1" latinLnBrk="0" hangingPunct="1">
        <a:spcBef>
          <a:spcPts val="750"/>
        </a:spcBef>
        <a:spcAft>
          <a:spcPts val="0"/>
        </a:spcAft>
        <a:buClr>
          <a:schemeClr val="accent1"/>
        </a:buClr>
        <a:buSzPct val="80000"/>
        <a:buFont typeface="Wingdings 3" charset="2"/>
        <a:buChar char=""/>
        <a:defRPr sz="1200" kern="1200">
          <a:solidFill>
            <a:schemeClr val="tx1">
              <a:lumMod val="75000"/>
              <a:lumOff val="25000"/>
            </a:schemeClr>
          </a:solidFill>
          <a:latin typeface="Calibri" panose="020F0502020204030204" pitchFamily="34" charset="0"/>
          <a:ea typeface="+mn-ea"/>
          <a:cs typeface="Calibri" panose="020F0502020204030204" pitchFamily="34" charset="0"/>
        </a:defRPr>
      </a:lvl2pPr>
      <a:lvl3pPr marL="857250" indent="-171450" algn="l" defTabSz="342900" rtl="0" eaLnBrk="1" latinLnBrk="0" hangingPunct="1">
        <a:spcBef>
          <a:spcPts val="750"/>
        </a:spcBef>
        <a:spcAft>
          <a:spcPts val="0"/>
        </a:spcAft>
        <a:buClr>
          <a:schemeClr val="accent1"/>
        </a:buClr>
        <a:buSzPct val="80000"/>
        <a:buFont typeface="Wingdings 3" charset="2"/>
        <a:buChar char=""/>
        <a:defRPr sz="1050" kern="1200">
          <a:solidFill>
            <a:schemeClr val="tx1">
              <a:lumMod val="75000"/>
              <a:lumOff val="25000"/>
            </a:schemeClr>
          </a:solidFill>
          <a:latin typeface="Calibri" panose="020F0502020204030204" pitchFamily="34" charset="0"/>
          <a:ea typeface="+mn-ea"/>
          <a:cs typeface="Calibri" panose="020F0502020204030204" pitchFamily="34" charset="0"/>
        </a:defRPr>
      </a:lvl3pPr>
      <a:lvl4pPr marL="12001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Calibri" panose="020F0502020204030204" pitchFamily="34" charset="0"/>
          <a:ea typeface="+mn-ea"/>
          <a:cs typeface="Calibri" panose="020F0502020204030204" pitchFamily="34" charset="0"/>
        </a:defRPr>
      </a:lvl4pPr>
      <a:lvl5pPr marL="15430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tif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FE17C0E8-5EF1-A040-8785-9D99F529FD9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512" y="-105019"/>
            <a:ext cx="9290957" cy="5341065"/>
          </a:xfrm>
          <a:prstGeom prst="rect">
            <a:avLst/>
          </a:prstGeom>
        </p:spPr>
      </p:pic>
      <p:sp>
        <p:nvSpPr>
          <p:cNvPr id="10" name="Rectangle 9">
            <a:extLst>
              <a:ext uri="{FF2B5EF4-FFF2-40B4-BE49-F238E27FC236}">
                <a16:creationId xmlns:a16="http://schemas.microsoft.com/office/drawing/2014/main" id="{E9C44ADE-5969-E345-9A29-D3F18514F321}"/>
              </a:ext>
            </a:extLst>
          </p:cNvPr>
          <p:cNvSpPr/>
          <p:nvPr/>
        </p:nvSpPr>
        <p:spPr>
          <a:xfrm>
            <a:off x="5334000" y="2343150"/>
            <a:ext cx="3581400" cy="2514600"/>
          </a:xfrm>
          <a:prstGeom prst="rect">
            <a:avLst/>
          </a:prstGeom>
          <a:noFill/>
          <a:ln w="571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7985AB16-A654-B842-91B1-87A656B0390F}"/>
              </a:ext>
            </a:extLst>
          </p:cNvPr>
          <p:cNvSpPr/>
          <p:nvPr/>
        </p:nvSpPr>
        <p:spPr>
          <a:xfrm>
            <a:off x="5410200" y="2419350"/>
            <a:ext cx="3429000" cy="2362200"/>
          </a:xfrm>
          <a:prstGeom prst="rect">
            <a:avLst/>
          </a:prstGeom>
          <a:solidFill>
            <a:schemeClr val="bg1"/>
          </a:solidFill>
          <a:ln w="285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12" name="TextBox 11">
            <a:extLst>
              <a:ext uri="{FF2B5EF4-FFF2-40B4-BE49-F238E27FC236}">
                <a16:creationId xmlns:a16="http://schemas.microsoft.com/office/drawing/2014/main" id="{3086809A-4301-AD41-933D-AE418453FFDA}"/>
              </a:ext>
            </a:extLst>
          </p:cNvPr>
          <p:cNvSpPr txBox="1"/>
          <p:nvPr/>
        </p:nvSpPr>
        <p:spPr>
          <a:xfrm>
            <a:off x="5486400" y="2571750"/>
            <a:ext cx="3276600" cy="2062103"/>
          </a:xfrm>
          <a:prstGeom prst="rect">
            <a:avLst/>
          </a:prstGeom>
          <a:noFill/>
        </p:spPr>
        <p:txBody>
          <a:bodyPr wrap="square" rtlCol="0">
            <a:spAutoFit/>
          </a:bodyPr>
          <a:lstStyle/>
          <a:p>
            <a:pPr algn="ctr"/>
            <a:r>
              <a:rPr lang="en-US" sz="3200" b="1" dirty="0">
                <a:latin typeface="Calibri" panose="020F0502020204030204" pitchFamily="34" charset="0"/>
                <a:cs typeface="Calibri" panose="020F0502020204030204" pitchFamily="34" charset="0"/>
              </a:rPr>
              <a:t>The Problems Of Minimalism And How To Counteract Them</a:t>
            </a:r>
            <a:endParaRPr lang="en-ID" sz="3200" b="1" dirty="0">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500"/>
                                  </p:stCondLst>
                                  <p:childTnLst>
                                    <p:set>
                                      <p:cBhvr>
                                        <p:cTn id="6" dur="1" fill="hold">
                                          <p:stCondLst>
                                            <p:cond delay="0"/>
                                          </p:stCondLst>
                                        </p:cTn>
                                        <p:tgtEl>
                                          <p:spTgt spid="12"/>
                                        </p:tgtEl>
                                        <p:attrNameLst>
                                          <p:attrName>style.visibility</p:attrName>
                                        </p:attrNameLst>
                                      </p:cBhvr>
                                      <p:to>
                                        <p:strVal val="visible"/>
                                      </p:to>
                                    </p:set>
                                    <p:animEffect transition="in" filter="dissolve">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547664" y="1527634"/>
            <a:ext cx="4320480" cy="2088232"/>
          </a:xfrm>
        </p:spPr>
        <p:txBody>
          <a:bodyPr>
            <a:normAutofit/>
          </a:bodyPr>
          <a:lstStyle/>
          <a:p>
            <a:pPr algn="ctr"/>
            <a:r>
              <a:rPr lang="en-US" dirty="0"/>
              <a:t>It can appear rude to ask friends and family members not to buy gifts but if you don’t, you could end up with piles of unwanted clutter in your home.</a:t>
            </a:r>
            <a:r>
              <a:rPr lang="en-ID" dirty="0"/>
              <a:t> </a:t>
            </a:r>
          </a:p>
        </p:txBody>
      </p:sp>
    </p:spTree>
    <p:extLst>
      <p:ext uri="{BB962C8B-B14F-4D97-AF65-F5344CB8AC3E}">
        <p14:creationId xmlns:p14="http://schemas.microsoft.com/office/powerpoint/2010/main" val="30079237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043608" y="1347614"/>
            <a:ext cx="4968552" cy="2448272"/>
          </a:xfrm>
        </p:spPr>
        <p:txBody>
          <a:bodyPr>
            <a:normAutofit/>
          </a:bodyPr>
          <a:lstStyle/>
          <a:p>
            <a:pPr marL="342900" indent="-342900" algn="ctr">
              <a:buFont typeface="Arial" panose="020B0604020202020204" pitchFamily="34" charset="0"/>
              <a:buChar char="•"/>
            </a:pPr>
            <a:r>
              <a:rPr lang="en-US" dirty="0"/>
              <a:t>Avoiding temptation. Not only is there temptation involved when it comes to younger members of the family, it can be an issue for anyone of any age who is trying to adopt a minimalistic lifestyle.</a:t>
            </a:r>
            <a:r>
              <a:rPr lang="en-ID" dirty="0"/>
              <a:t> </a:t>
            </a:r>
          </a:p>
        </p:txBody>
      </p:sp>
    </p:spTree>
    <p:extLst>
      <p:ext uri="{BB962C8B-B14F-4D97-AF65-F5344CB8AC3E}">
        <p14:creationId xmlns:p14="http://schemas.microsoft.com/office/powerpoint/2010/main" val="37056408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547664" y="1491630"/>
            <a:ext cx="4248472" cy="2016224"/>
          </a:xfrm>
        </p:spPr>
        <p:txBody>
          <a:bodyPr>
            <a:normAutofit/>
          </a:bodyPr>
          <a:lstStyle/>
          <a:p>
            <a:pPr lvl="0" algn="ctr"/>
            <a:r>
              <a:rPr lang="en-US" dirty="0"/>
              <a:t>It’s important to be prepared for this eventuality and to keep your goals and motivations firmly in mind when heading to the store or making a purchase. </a:t>
            </a:r>
            <a:endParaRPr lang="en-ID" dirty="0"/>
          </a:p>
        </p:txBody>
      </p:sp>
    </p:spTree>
    <p:extLst>
      <p:ext uri="{BB962C8B-B14F-4D97-AF65-F5344CB8AC3E}">
        <p14:creationId xmlns:p14="http://schemas.microsoft.com/office/powerpoint/2010/main" val="22293618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971600" y="1023578"/>
            <a:ext cx="5184576" cy="3096344"/>
          </a:xfrm>
        </p:spPr>
        <p:txBody>
          <a:bodyPr>
            <a:normAutofit/>
          </a:bodyPr>
          <a:lstStyle/>
          <a:p>
            <a:pPr lvl="0" algn="ctr"/>
            <a:r>
              <a:rPr lang="en-US" dirty="0"/>
              <a:t>Minimalism is an ongoing philosophy which must be adopted at every level of your life.</a:t>
            </a:r>
            <a:r>
              <a:rPr lang="en-ID" dirty="0"/>
              <a:t> </a:t>
            </a:r>
            <a:r>
              <a:rPr lang="en-US" dirty="0"/>
              <a:t>Fighting the urge to accumulate possessions may well be an ongoing battle, so there are a few questions that you can ask yourself before you take out the cash to pay for any item.</a:t>
            </a:r>
            <a:r>
              <a:rPr lang="en-ID" dirty="0"/>
              <a:t> </a:t>
            </a:r>
          </a:p>
        </p:txBody>
      </p:sp>
    </p:spTree>
    <p:extLst>
      <p:ext uri="{BB962C8B-B14F-4D97-AF65-F5344CB8AC3E}">
        <p14:creationId xmlns:p14="http://schemas.microsoft.com/office/powerpoint/2010/main" val="42410891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1563638"/>
            <a:ext cx="4248472" cy="2016224"/>
          </a:xfrm>
        </p:spPr>
        <p:txBody>
          <a:bodyPr>
            <a:normAutofit/>
          </a:bodyPr>
          <a:lstStyle/>
          <a:p>
            <a:pPr lvl="0" algn="ctr"/>
            <a:r>
              <a:rPr lang="en-US" dirty="0"/>
              <a:t>Otherwise, you’ll have given yourself the time you need to make the right choice and to put the product back on the shelf where it belongs.</a:t>
            </a:r>
            <a:r>
              <a:rPr lang="en-ID" dirty="0"/>
              <a:t> </a:t>
            </a:r>
          </a:p>
        </p:txBody>
      </p:sp>
    </p:spTree>
    <p:extLst>
      <p:ext uri="{BB962C8B-B14F-4D97-AF65-F5344CB8AC3E}">
        <p14:creationId xmlns:p14="http://schemas.microsoft.com/office/powerpoint/2010/main" val="12097403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931EBF-945D-1F40-8506-8161136D8818}"/>
              </a:ext>
            </a:extLst>
          </p:cNvPr>
          <p:cNvSpPr>
            <a:spLocks noGrp="1"/>
          </p:cNvSpPr>
          <p:nvPr>
            <p:ph type="title"/>
          </p:nvPr>
        </p:nvSpPr>
        <p:spPr>
          <a:xfrm>
            <a:off x="860803" y="1491630"/>
            <a:ext cx="5799429" cy="576064"/>
          </a:xfrm>
        </p:spPr>
        <p:txBody>
          <a:bodyPr>
            <a:noAutofit/>
          </a:bodyPr>
          <a:lstStyle/>
          <a:p>
            <a:r>
              <a:rPr lang="en-US" b="1" dirty="0"/>
              <a:t>Embrace the Concept</a:t>
            </a:r>
            <a:endParaRPr lang="en-ID" b="1" dirty="0"/>
          </a:p>
        </p:txBody>
      </p:sp>
      <p:sp>
        <p:nvSpPr>
          <p:cNvPr id="3" name="Content Placeholder 2">
            <a:extLst>
              <a:ext uri="{FF2B5EF4-FFF2-40B4-BE49-F238E27FC236}">
                <a16:creationId xmlns:a16="http://schemas.microsoft.com/office/drawing/2014/main" id="{721E3C4F-65B1-EF48-BD99-994135B63CB1}"/>
              </a:ext>
            </a:extLst>
          </p:cNvPr>
          <p:cNvSpPr>
            <a:spLocks noGrp="1"/>
          </p:cNvSpPr>
          <p:nvPr>
            <p:ph idx="1"/>
          </p:nvPr>
        </p:nvSpPr>
        <p:spPr>
          <a:xfrm>
            <a:off x="860803" y="2052490"/>
            <a:ext cx="5295373" cy="2103436"/>
          </a:xfrm>
        </p:spPr>
        <p:txBody>
          <a:bodyPr>
            <a:normAutofit/>
          </a:bodyPr>
          <a:lstStyle/>
          <a:p>
            <a:r>
              <a:rPr lang="en-US" dirty="0"/>
              <a:t>Maintaining a simple, minimalistic life requires you to put in a lot of hard work. This means that fear of the unknown can hold us back.</a:t>
            </a:r>
            <a:r>
              <a:rPr lang="en-ID" dirty="0"/>
              <a:t> </a:t>
            </a:r>
          </a:p>
        </p:txBody>
      </p:sp>
    </p:spTree>
    <p:extLst>
      <p:ext uri="{BB962C8B-B14F-4D97-AF65-F5344CB8AC3E}">
        <p14:creationId xmlns:p14="http://schemas.microsoft.com/office/powerpoint/2010/main" val="4038371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5" presetClass="entr" presetSubtype="10"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checkerboard(across)">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619672" y="1635646"/>
            <a:ext cx="4176464" cy="2088232"/>
          </a:xfrm>
        </p:spPr>
        <p:txBody>
          <a:bodyPr>
            <a:normAutofit lnSpcReduction="10000"/>
          </a:bodyPr>
          <a:lstStyle/>
          <a:p>
            <a:pPr algn="ctr"/>
            <a:r>
              <a:rPr lang="en-US" dirty="0"/>
              <a:t>What if we need those items at some future point? What if we accidentally throw away something with sentimental value? What if we’re just filled with regret afterwards? </a:t>
            </a:r>
            <a:endParaRPr lang="en-ID" dirty="0"/>
          </a:p>
        </p:txBody>
      </p:sp>
    </p:spTree>
    <p:extLst>
      <p:ext uri="{BB962C8B-B14F-4D97-AF65-F5344CB8AC3E}">
        <p14:creationId xmlns:p14="http://schemas.microsoft.com/office/powerpoint/2010/main" val="16811044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619672" y="1635646"/>
            <a:ext cx="4032448" cy="2088232"/>
          </a:xfrm>
        </p:spPr>
        <p:txBody>
          <a:bodyPr>
            <a:normAutofit fontScale="92500" lnSpcReduction="10000"/>
          </a:bodyPr>
          <a:lstStyle/>
          <a:p>
            <a:pPr algn="ctr"/>
            <a:r>
              <a:rPr lang="en-US" dirty="0"/>
              <a:t>Even if you’re fully committed to eradicating useless and valueless items from your life, identifying which of your possessions fall into those categories can be more difficult than you ever imagined.</a:t>
            </a:r>
            <a:r>
              <a:rPr lang="en-ID" dirty="0"/>
              <a:t> </a:t>
            </a:r>
          </a:p>
        </p:txBody>
      </p:sp>
    </p:spTree>
    <p:extLst>
      <p:ext uri="{BB962C8B-B14F-4D97-AF65-F5344CB8AC3E}">
        <p14:creationId xmlns:p14="http://schemas.microsoft.com/office/powerpoint/2010/main" val="37278097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619672" y="1196610"/>
            <a:ext cx="4248472" cy="1296144"/>
          </a:xfrm>
        </p:spPr>
        <p:txBody>
          <a:bodyPr>
            <a:normAutofit/>
          </a:bodyPr>
          <a:lstStyle/>
          <a:p>
            <a:pPr algn="ctr"/>
            <a:r>
              <a:rPr lang="en-US" dirty="0"/>
              <a:t>This makes it extremely challenging to take the final step of getting rid of non-essentials.</a:t>
            </a:r>
            <a:endParaRPr lang="en-ID" dirty="0"/>
          </a:p>
        </p:txBody>
      </p:sp>
      <p:pic>
        <p:nvPicPr>
          <p:cNvPr id="2" name="Picture 1">
            <a:extLst>
              <a:ext uri="{FF2B5EF4-FFF2-40B4-BE49-F238E27FC236}">
                <a16:creationId xmlns:a16="http://schemas.microsoft.com/office/drawing/2014/main" id="{4E74C32B-3824-F04F-8393-39A5A87F8FD9}"/>
              </a:ext>
            </a:extLst>
          </p:cNvPr>
          <p:cNvPicPr>
            <a:picLocks noChangeAspect="1"/>
          </p:cNvPicPr>
          <p:nvPr/>
        </p:nvPicPr>
        <p:blipFill>
          <a:blip r:embed="rId2"/>
          <a:stretch>
            <a:fillRect/>
          </a:stretch>
        </p:blipFill>
        <p:spPr>
          <a:xfrm>
            <a:off x="2459174" y="2564762"/>
            <a:ext cx="2569468" cy="1159116"/>
          </a:xfrm>
          <a:prstGeom prst="rect">
            <a:avLst/>
          </a:prstGeom>
          <a:ln w="15875">
            <a:solidFill>
              <a:schemeClr val="tx1">
                <a:lumMod val="85000"/>
                <a:lumOff val="15000"/>
              </a:schemeClr>
            </a:solidFill>
          </a:ln>
          <a:effectLst>
            <a:outerShdw blurRad="50800" dist="38100" dir="8100000" algn="tr" rotWithShape="0">
              <a:prstClr val="black">
                <a:alpha val="40000"/>
              </a:prstClr>
            </a:outerShdw>
          </a:effectLst>
        </p:spPr>
      </p:pic>
    </p:spTree>
    <p:extLst>
      <p:ext uri="{BB962C8B-B14F-4D97-AF65-F5344CB8AC3E}">
        <p14:creationId xmlns:p14="http://schemas.microsoft.com/office/powerpoint/2010/main" val="581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500" fill="hold"/>
                                        <p:tgtEl>
                                          <p:spTgt spid="2"/>
                                        </p:tgtEl>
                                        <p:attrNameLst>
                                          <p:attrName>ppt_x</p:attrName>
                                        </p:attrNameLst>
                                      </p:cBhvr>
                                      <p:tavLst>
                                        <p:tav tm="0">
                                          <p:val>
                                            <p:strVal val="#ppt_x"/>
                                          </p:val>
                                        </p:tav>
                                        <p:tav tm="100000">
                                          <p:val>
                                            <p:strVal val="#ppt_x"/>
                                          </p:val>
                                        </p:tav>
                                      </p:tavLst>
                                    </p:anim>
                                    <p:anim calcmode="lin" valueType="num">
                                      <p:cBhvr additive="base">
                                        <p:cTn id="11"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547664" y="1563638"/>
            <a:ext cx="4248472" cy="2088232"/>
          </a:xfrm>
        </p:spPr>
        <p:txBody>
          <a:bodyPr>
            <a:normAutofit/>
          </a:bodyPr>
          <a:lstStyle/>
          <a:p>
            <a:pPr algn="ctr"/>
            <a:r>
              <a:rPr lang="en-US" dirty="0"/>
              <a:t>The modern world is a highly pressured place.</a:t>
            </a:r>
            <a:r>
              <a:rPr lang="en-ID" dirty="0"/>
              <a:t> </a:t>
            </a:r>
            <a:r>
              <a:rPr lang="en-US" dirty="0"/>
              <a:t>That somehow, we’re failures if we don’t have a house that’s overflowing with the latest products. </a:t>
            </a:r>
            <a:endParaRPr lang="en-ID" dirty="0"/>
          </a:p>
        </p:txBody>
      </p:sp>
    </p:spTree>
    <p:extLst>
      <p:ext uri="{BB962C8B-B14F-4D97-AF65-F5344CB8AC3E}">
        <p14:creationId xmlns:p14="http://schemas.microsoft.com/office/powerpoint/2010/main" val="3776819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547664" y="1491630"/>
            <a:ext cx="4752528" cy="2520280"/>
          </a:xfrm>
        </p:spPr>
        <p:txBody>
          <a:bodyPr>
            <a:normAutofit/>
          </a:bodyPr>
          <a:lstStyle/>
          <a:p>
            <a:pPr algn="ctr"/>
            <a:r>
              <a:rPr lang="en-US" dirty="0"/>
              <a:t>Although it’s clear that there are many benefits to adopting a minimalistic lifestyle, one of the greatest problems arises when it comes to implementing the necessary changes.</a:t>
            </a:r>
            <a:r>
              <a:rPr lang="en-ID" dirty="0"/>
              <a:t> </a:t>
            </a:r>
          </a:p>
        </p:txBody>
      </p:sp>
    </p:spTree>
    <p:extLst>
      <p:ext uri="{BB962C8B-B14F-4D97-AF65-F5344CB8AC3E}">
        <p14:creationId xmlns:p14="http://schemas.microsoft.com/office/powerpoint/2010/main" val="17285324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131590"/>
            <a:ext cx="4752528" cy="2880320"/>
          </a:xfrm>
        </p:spPr>
        <p:txBody>
          <a:bodyPr>
            <a:normAutofit/>
          </a:bodyPr>
          <a:lstStyle/>
          <a:p>
            <a:pPr algn="ctr"/>
            <a:r>
              <a:rPr lang="en-US" dirty="0"/>
              <a:t>To truly adopt a minimalistic approach to life, you must learn to go against the accepted norm and take the brave steps towards eradicating everything but the items which are most important to your happiness and well-being.</a:t>
            </a:r>
            <a:endParaRPr lang="en-ID" dirty="0"/>
          </a:p>
        </p:txBody>
      </p:sp>
    </p:spTree>
    <p:extLst>
      <p:ext uri="{BB962C8B-B14F-4D97-AF65-F5344CB8AC3E}">
        <p14:creationId xmlns:p14="http://schemas.microsoft.com/office/powerpoint/2010/main" val="28817130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115616" y="1131590"/>
            <a:ext cx="5112568" cy="1296144"/>
          </a:xfrm>
        </p:spPr>
        <p:txBody>
          <a:bodyPr>
            <a:normAutofit/>
          </a:bodyPr>
          <a:lstStyle/>
          <a:p>
            <a:pPr algn="ctr"/>
            <a:r>
              <a:rPr lang="en-US" dirty="0"/>
              <a:t>Most of all, you need to understand that adopting a minimalistic approach to life is something which takes time.</a:t>
            </a:r>
            <a:r>
              <a:rPr lang="en-ID" dirty="0"/>
              <a:t> </a:t>
            </a:r>
          </a:p>
        </p:txBody>
      </p:sp>
      <p:pic>
        <p:nvPicPr>
          <p:cNvPr id="2" name="Picture 1">
            <a:extLst>
              <a:ext uri="{FF2B5EF4-FFF2-40B4-BE49-F238E27FC236}">
                <a16:creationId xmlns:a16="http://schemas.microsoft.com/office/drawing/2014/main" id="{3356D8BF-2A62-6F4B-82F6-6AB424E7E569}"/>
              </a:ext>
            </a:extLst>
          </p:cNvPr>
          <p:cNvPicPr>
            <a:picLocks noChangeAspect="1"/>
          </p:cNvPicPr>
          <p:nvPr/>
        </p:nvPicPr>
        <p:blipFill>
          <a:blip r:embed="rId2"/>
          <a:stretch>
            <a:fillRect/>
          </a:stretch>
        </p:blipFill>
        <p:spPr>
          <a:xfrm>
            <a:off x="2374243" y="2715767"/>
            <a:ext cx="2595313" cy="1458094"/>
          </a:xfrm>
          <a:prstGeom prst="rect">
            <a:avLst/>
          </a:prstGeom>
          <a:ln w="15875">
            <a:solidFill>
              <a:schemeClr val="tx1">
                <a:lumMod val="85000"/>
                <a:lumOff val="15000"/>
              </a:schemeClr>
            </a:solidFill>
          </a:ln>
          <a:effectLst>
            <a:outerShdw blurRad="50800" dist="38100" dir="8100000" algn="tr" rotWithShape="0">
              <a:prstClr val="black">
                <a:alpha val="40000"/>
              </a:prstClr>
            </a:outerShdw>
          </a:effectLst>
        </p:spPr>
      </p:pic>
    </p:spTree>
    <p:extLst>
      <p:ext uri="{BB962C8B-B14F-4D97-AF65-F5344CB8AC3E}">
        <p14:creationId xmlns:p14="http://schemas.microsoft.com/office/powerpoint/2010/main" val="10971784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500" fill="hold"/>
                                        <p:tgtEl>
                                          <p:spTgt spid="2"/>
                                        </p:tgtEl>
                                        <p:attrNameLst>
                                          <p:attrName>ppt_x</p:attrName>
                                        </p:attrNameLst>
                                      </p:cBhvr>
                                      <p:tavLst>
                                        <p:tav tm="0">
                                          <p:val>
                                            <p:strVal val="#ppt_x"/>
                                          </p:val>
                                        </p:tav>
                                        <p:tav tm="100000">
                                          <p:val>
                                            <p:strVal val="#ppt_x"/>
                                          </p:val>
                                        </p:tav>
                                      </p:tavLst>
                                    </p:anim>
                                    <p:anim calcmode="lin" valueType="num">
                                      <p:cBhvr additive="base">
                                        <p:cTn id="11"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1347614"/>
            <a:ext cx="4968552" cy="2736304"/>
          </a:xfrm>
        </p:spPr>
        <p:txBody>
          <a:bodyPr>
            <a:normAutofit/>
          </a:bodyPr>
          <a:lstStyle/>
          <a:p>
            <a:pPr algn="ctr"/>
            <a:r>
              <a:rPr lang="en-US" dirty="0"/>
              <a:t>It’s an ongoing process of thinking, evaluating, acknowledging and eradicating. It won’t always be easy, but if you accept this fact and go with it anyway, you’re sure to reap the benefits in the long-term of your newly changed way of life.</a:t>
            </a:r>
            <a:r>
              <a:rPr lang="en-ID" dirty="0"/>
              <a:t> </a:t>
            </a:r>
          </a:p>
        </p:txBody>
      </p:sp>
    </p:spTree>
    <p:extLst>
      <p:ext uri="{BB962C8B-B14F-4D97-AF65-F5344CB8AC3E}">
        <p14:creationId xmlns:p14="http://schemas.microsoft.com/office/powerpoint/2010/main" val="28311024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619672" y="1311610"/>
            <a:ext cx="4320480" cy="2520280"/>
          </a:xfrm>
        </p:spPr>
        <p:txBody>
          <a:bodyPr>
            <a:normAutofit/>
          </a:bodyPr>
          <a:lstStyle/>
          <a:p>
            <a:pPr algn="ctr"/>
            <a:r>
              <a:rPr lang="en-US" dirty="0"/>
              <a:t>Not only does minimalism require a change in your physical lifestyle, it also demands a change of attitude and mind. This can be the hardest thing of all to take on board. </a:t>
            </a:r>
            <a:endParaRPr lang="en-ID" dirty="0"/>
          </a:p>
        </p:txBody>
      </p:sp>
    </p:spTree>
    <p:extLst>
      <p:ext uri="{BB962C8B-B14F-4D97-AF65-F5344CB8AC3E}">
        <p14:creationId xmlns:p14="http://schemas.microsoft.com/office/powerpoint/2010/main" val="26788465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22974-DCBF-0441-8409-510318AB50E5}"/>
              </a:ext>
            </a:extLst>
          </p:cNvPr>
          <p:cNvSpPr>
            <a:spLocks noGrp="1"/>
          </p:cNvSpPr>
          <p:nvPr>
            <p:ph type="title"/>
          </p:nvPr>
        </p:nvSpPr>
        <p:spPr>
          <a:xfrm>
            <a:off x="683568" y="1419622"/>
            <a:ext cx="6447501" cy="602382"/>
          </a:xfrm>
        </p:spPr>
        <p:txBody>
          <a:bodyPr>
            <a:normAutofit/>
          </a:bodyPr>
          <a:lstStyle/>
          <a:p>
            <a:r>
              <a:rPr lang="en-US" b="1" dirty="0"/>
              <a:t>The Challenges of the Minimalist Life</a:t>
            </a:r>
            <a:endParaRPr lang="en-ID" b="1" dirty="0"/>
          </a:p>
        </p:txBody>
      </p:sp>
      <p:sp>
        <p:nvSpPr>
          <p:cNvPr id="3" name="Content Placeholder 2">
            <a:extLst>
              <a:ext uri="{FF2B5EF4-FFF2-40B4-BE49-F238E27FC236}">
                <a16:creationId xmlns:a16="http://schemas.microsoft.com/office/drawing/2014/main" id="{D24F929B-AAC0-2442-9D8F-2FD34352A893}"/>
              </a:ext>
            </a:extLst>
          </p:cNvPr>
          <p:cNvSpPr>
            <a:spLocks noGrp="1"/>
          </p:cNvSpPr>
          <p:nvPr>
            <p:ph idx="1"/>
          </p:nvPr>
        </p:nvSpPr>
        <p:spPr>
          <a:xfrm>
            <a:off x="683568" y="2048322"/>
            <a:ext cx="5400600" cy="1701874"/>
          </a:xfrm>
        </p:spPr>
        <p:txBody>
          <a:bodyPr>
            <a:normAutofit fontScale="92500"/>
          </a:bodyPr>
          <a:lstStyle/>
          <a:p>
            <a:r>
              <a:rPr lang="en-US" dirty="0"/>
              <a:t>Why is it so challenging to adopt minimalism? There are several problems that you’re likely to encounter if you decide to take the plunge. Here are just a few.</a:t>
            </a:r>
            <a:endParaRPr lang="en-ID" dirty="0"/>
          </a:p>
        </p:txBody>
      </p:sp>
    </p:spTree>
    <p:extLst>
      <p:ext uri="{BB962C8B-B14F-4D97-AF65-F5344CB8AC3E}">
        <p14:creationId xmlns:p14="http://schemas.microsoft.com/office/powerpoint/2010/main" val="41980281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14" presetClass="entr" presetSubtype="10"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randombar(horizontal)">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755576" y="1203598"/>
            <a:ext cx="5472608" cy="3096344"/>
          </a:xfrm>
        </p:spPr>
        <p:txBody>
          <a:bodyPr>
            <a:normAutofit/>
          </a:bodyPr>
          <a:lstStyle/>
          <a:p>
            <a:pPr marL="342900" indent="-342900" algn="ctr">
              <a:buFont typeface="Arial" panose="020B0604020202020204" pitchFamily="34" charset="0"/>
              <a:buChar char="•"/>
            </a:pPr>
            <a:r>
              <a:rPr lang="en-US" dirty="0"/>
              <a:t>It’s difficult to end the purging.</a:t>
            </a:r>
            <a:r>
              <a:rPr lang="en-ID" dirty="0"/>
              <a:t> </a:t>
            </a:r>
            <a:r>
              <a:rPr lang="en-US" dirty="0"/>
              <a:t>Even when you think you’ve finally achieved your goal there will, inevitably, be more stuff to add to your collection over time regardless of how mindful you are in your purchasing regime, and this, too, will eventually need purging.</a:t>
            </a:r>
            <a:r>
              <a:rPr lang="en-US" b="1" dirty="0"/>
              <a:t> </a:t>
            </a:r>
            <a:endParaRPr lang="en-ID" dirty="0"/>
          </a:p>
        </p:txBody>
      </p:sp>
    </p:spTree>
    <p:extLst>
      <p:ext uri="{BB962C8B-B14F-4D97-AF65-F5344CB8AC3E}">
        <p14:creationId xmlns:p14="http://schemas.microsoft.com/office/powerpoint/2010/main" val="18394737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971600" y="1131590"/>
            <a:ext cx="5184576" cy="3096344"/>
          </a:xfrm>
        </p:spPr>
        <p:txBody>
          <a:bodyPr>
            <a:normAutofit/>
          </a:bodyPr>
          <a:lstStyle/>
          <a:p>
            <a:pPr marL="342900" indent="-342900" algn="ctr">
              <a:buFont typeface="Arial" panose="020B0604020202020204" pitchFamily="34" charset="0"/>
              <a:buChar char="•"/>
            </a:pPr>
            <a:r>
              <a:rPr lang="en-US" dirty="0"/>
              <a:t>Deciding what to let go can be tough.</a:t>
            </a:r>
            <a:r>
              <a:rPr lang="en-ID" dirty="0"/>
              <a:t> </a:t>
            </a:r>
            <a:r>
              <a:rPr lang="en-US" dirty="0"/>
              <a:t>If you’re especially attached to your possessions, this is especially hard, and if the items are shared with a partner or amongst other family members, it can be even more difficult to come to a decision.</a:t>
            </a:r>
            <a:r>
              <a:rPr lang="en-ID" dirty="0"/>
              <a:t> </a:t>
            </a:r>
          </a:p>
        </p:txBody>
      </p:sp>
    </p:spTree>
    <p:extLst>
      <p:ext uri="{BB962C8B-B14F-4D97-AF65-F5344CB8AC3E}">
        <p14:creationId xmlns:p14="http://schemas.microsoft.com/office/powerpoint/2010/main" val="18167531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691680" y="1419622"/>
            <a:ext cx="4104456" cy="3096344"/>
          </a:xfrm>
        </p:spPr>
        <p:txBody>
          <a:bodyPr>
            <a:normAutofit/>
          </a:bodyPr>
          <a:lstStyle/>
          <a:p>
            <a:pPr algn="ctr"/>
            <a:r>
              <a:rPr lang="en-US" dirty="0"/>
              <a:t>At the end of the day, it’s never worth getting into a major argument over whether to keep or get rid of a specific item.</a:t>
            </a:r>
            <a:r>
              <a:rPr lang="en-ID" dirty="0"/>
              <a:t> </a:t>
            </a:r>
            <a:r>
              <a:rPr lang="en-US" dirty="0"/>
              <a:t>This should help you to make a final decision. </a:t>
            </a:r>
            <a:endParaRPr lang="en-ID" dirty="0"/>
          </a:p>
          <a:p>
            <a:pPr algn="ctr"/>
            <a:endParaRPr lang="en-ID" dirty="0"/>
          </a:p>
        </p:txBody>
      </p:sp>
    </p:spTree>
    <p:extLst>
      <p:ext uri="{BB962C8B-B14F-4D97-AF65-F5344CB8AC3E}">
        <p14:creationId xmlns:p14="http://schemas.microsoft.com/office/powerpoint/2010/main" val="31596380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491630"/>
            <a:ext cx="4680520" cy="2376264"/>
          </a:xfrm>
        </p:spPr>
        <p:txBody>
          <a:bodyPr>
            <a:normAutofit/>
          </a:bodyPr>
          <a:lstStyle/>
          <a:p>
            <a:pPr marL="342900" indent="-342900" algn="ctr">
              <a:buFont typeface="Arial" panose="020B0604020202020204" pitchFamily="34" charset="0"/>
              <a:buChar char="•"/>
            </a:pPr>
            <a:r>
              <a:rPr lang="en-US" dirty="0"/>
              <a:t>You face family challenges. While it may be relatively simple to embrace minimalism if you’re single or even part of a couple, when you have children and pets it can become more complex.</a:t>
            </a:r>
            <a:r>
              <a:rPr lang="en-ID" dirty="0"/>
              <a:t> </a:t>
            </a:r>
          </a:p>
        </p:txBody>
      </p:sp>
    </p:spTree>
    <p:extLst>
      <p:ext uri="{BB962C8B-B14F-4D97-AF65-F5344CB8AC3E}">
        <p14:creationId xmlns:p14="http://schemas.microsoft.com/office/powerpoint/2010/main" val="30723267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455626"/>
            <a:ext cx="4608512" cy="2232248"/>
          </a:xfrm>
        </p:spPr>
        <p:txBody>
          <a:bodyPr>
            <a:normAutofit/>
          </a:bodyPr>
          <a:lstStyle/>
          <a:p>
            <a:pPr algn="ctr"/>
            <a:r>
              <a:rPr lang="en-US" dirty="0"/>
              <a:t>For example, what do you do when the children have their birthdays? Do you give into temptation to buy them the latest toy which they’ll probably discard within days? </a:t>
            </a:r>
            <a:endParaRPr lang="en-ID" dirty="0"/>
          </a:p>
        </p:txBody>
      </p:sp>
    </p:spTree>
    <p:extLst>
      <p:ext uri="{BB962C8B-B14F-4D97-AF65-F5344CB8AC3E}">
        <p14:creationId xmlns:p14="http://schemas.microsoft.com/office/powerpoint/2010/main" val="7483782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theme/theme1.xml><?xml version="1.0" encoding="utf-8"?>
<a:theme xmlns:a="http://schemas.openxmlformats.org/drawingml/2006/main" name="Theme3">
  <a:themeElements>
    <a:clrScheme name="Blue Green">
      <a:dk1>
        <a:sysClr val="windowText" lastClr="000000"/>
      </a:dk1>
      <a:lt1>
        <a:sysClr val="window" lastClr="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Theme3" id="{D2229388-DC35-1749-9B0E-920FE8E0B7E8}" vid="{1B293976-47DF-0744-9476-6332CEBA38D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Theme3</Template>
  <TotalTime>1119</TotalTime>
  <Words>743</Words>
  <Application>Microsoft Macintosh PowerPoint</Application>
  <PresentationFormat>On-screen Show (16:9)</PresentationFormat>
  <Paragraphs>25</Paragraphs>
  <Slides>22</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22</vt:i4>
      </vt:variant>
    </vt:vector>
  </HeadingPairs>
  <TitlesOfParts>
    <vt:vector size="27" baseType="lpstr">
      <vt:lpstr>Arial</vt:lpstr>
      <vt:lpstr>Calibri</vt:lpstr>
      <vt:lpstr>Trebuchet MS</vt:lpstr>
      <vt:lpstr>Wingdings 3</vt:lpstr>
      <vt:lpstr>Theme3</vt:lpstr>
      <vt:lpstr>PowerPoint Presentation</vt:lpstr>
      <vt:lpstr>PowerPoint Presentation</vt:lpstr>
      <vt:lpstr>PowerPoint Presentation</vt:lpstr>
      <vt:lpstr>The Challenges of the Minimalist Life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Embrace the Concept</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Microsoft Office User</cp:lastModifiedBy>
  <cp:revision>70</cp:revision>
  <dcterms:created xsi:type="dcterms:W3CDTF">2018-10-15T07:11:14Z</dcterms:created>
  <dcterms:modified xsi:type="dcterms:W3CDTF">2019-11-04T10:19:07Z</dcterms:modified>
</cp:coreProperties>
</file>